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CC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bg2">
                <a:lumMod val="50000"/>
              </a:schemeClr>
            </a:gs>
            <a:gs pos="53000">
              <a:srgbClr val="00B0F0"/>
            </a:gs>
            <a:gs pos="98000">
              <a:srgbClr val="002060"/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661248"/>
            <a:ext cx="5637010" cy="680711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Височанського </a:t>
            </a:r>
            <a:r>
              <a:rPr lang="uk-UA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НВК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687519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4400" dirty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Методичне </a:t>
            </a:r>
            <a:r>
              <a:rPr lang="uk-UA" sz="440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об'єднання</a:t>
            </a:r>
            <a:r>
              <a:rPr lang="ru-RU" sz="4400" dirty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dirty="0" smtClean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вчителів</a:t>
            </a:r>
            <a:r>
              <a:rPr lang="ru-RU" sz="4400" dirty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4400" dirty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гуманітарного циклу</a:t>
            </a:r>
            <a:r>
              <a:rPr lang="ru-RU" sz="3200" dirty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Метод. на сем. 31.03.2017\DSCN38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47" b="16070"/>
          <a:stretch/>
        </p:blipFill>
        <p:spPr bwMode="auto">
          <a:xfrm>
            <a:off x="395536" y="1949684"/>
            <a:ext cx="3074311" cy="223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Метод. на сем. 31.03.2017\P616674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3" r="8106" b="14522"/>
          <a:stretch/>
        </p:blipFill>
        <p:spPr bwMode="auto">
          <a:xfrm>
            <a:off x="2915817" y="3717032"/>
            <a:ext cx="331110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Метод. на сем. 31.03.2017\DSCN373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" t="12896" r="7704" b="22210"/>
          <a:stretch/>
        </p:blipFill>
        <p:spPr bwMode="auto">
          <a:xfrm>
            <a:off x="5162031" y="1967026"/>
            <a:ext cx="3745887" cy="203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34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496944" cy="1728192"/>
          </a:xfrm>
        </p:spPr>
        <p:txBody>
          <a:bodyPr/>
          <a:lstStyle/>
          <a:p>
            <a:pPr marL="45720" indent="0">
              <a:buNone/>
            </a:pPr>
            <a:r>
              <a:rPr lang="uk-UA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засіданнях методичного об'єднання гуманітарного циклу проходе обговорення різних питань, колеги діляться досвідом та шукають разом шляхи подолання різних проблем, надають методичні консультації молодим спеціалістам.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Метод. на сем. 31.03.2017\DSCN38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8" t="12677" r="7213" b="12131"/>
          <a:stretch/>
        </p:blipFill>
        <p:spPr bwMode="auto">
          <a:xfrm>
            <a:off x="467544" y="2060465"/>
            <a:ext cx="4248472" cy="293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Школа\7.03.2017\DSCN37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3" r="11147" b="23060"/>
          <a:stretch/>
        </p:blipFill>
        <p:spPr bwMode="auto">
          <a:xfrm>
            <a:off x="4355976" y="3931616"/>
            <a:ext cx="3779911" cy="212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773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096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9"/>
            <a:ext cx="5779914" cy="4096456"/>
          </a:xfrm>
        </p:spPr>
        <p:txBody>
          <a:bodyPr>
            <a:normAutofit fontScale="92500" lnSpcReduction="20000"/>
          </a:bodyPr>
          <a:lstStyle/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Районна тема: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“Інноваційна діяльність як шлях забезпечення якісної освіти в умовах сільської школи. в умовах сільської школи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, за якою працює школа –  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Впровадження інноваційних педагогічних технологій 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навчально-виховний процес як шлях забезпечення якісної освіти в умовах сільської школи.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Метод. на сем. 31.03.2017\DSCN246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2" b="12350"/>
          <a:stretch/>
        </p:blipFill>
        <p:spPr bwMode="auto">
          <a:xfrm>
            <a:off x="4499992" y="4365104"/>
            <a:ext cx="4410967" cy="224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Метод. на сем. 31.03.2017\DSC0199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7" t="4153" b="18470"/>
          <a:stretch/>
        </p:blipFill>
        <p:spPr bwMode="auto">
          <a:xfrm>
            <a:off x="395536" y="4357105"/>
            <a:ext cx="3744416" cy="236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Метод. на сем. 31.03.2017\DSCN246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t="20958" r="6721" b="17848"/>
          <a:stretch/>
        </p:blipFill>
        <p:spPr bwMode="auto">
          <a:xfrm>
            <a:off x="6031434" y="404665"/>
            <a:ext cx="2940508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718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5661248"/>
            <a:ext cx="5389984" cy="785024"/>
          </a:xfrm>
        </p:spPr>
        <p:txBody>
          <a:bodyPr/>
          <a:lstStyle/>
          <a:p>
            <a:pPr marL="0" indent="0" algn="ctr">
              <a:buNone/>
            </a:pPr>
            <a:r>
              <a:rPr lang="uk-UA" sz="36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Склад: 8 вчителів.</a:t>
            </a:r>
            <a:r>
              <a:rPr lang="ru-RU" dirty="0">
                <a:solidFill>
                  <a:srgbClr val="008000"/>
                </a:solidFill>
              </a:rPr>
              <a:t/>
            </a:r>
            <a:br>
              <a:rPr lang="ru-RU" dirty="0">
                <a:solidFill>
                  <a:srgbClr val="008000"/>
                </a:solidFill>
              </a:rPr>
            </a:b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88640"/>
            <a:ext cx="85689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Відповідно до проблеми, за якою працює </a:t>
            </a:r>
            <a:r>
              <a:rPr lang="uk-UA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школа,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головними </a:t>
            </a:r>
            <a:r>
              <a:rPr lang="uk-UA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завданнями методоб'єднання є</a:t>
            </a:r>
            <a:r>
              <a:rPr lang="uk-UA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Удосконалення навчально-виховного процесу шляхом впровадження інноваційних технологій при особистісно-зорієнтованому навчанні</a:t>
            </a:r>
            <a: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User\Desktop\Метод. на сем. 31.03.2017\DSCN194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4" r="6722" b="17438"/>
          <a:stretch/>
        </p:blipFill>
        <p:spPr bwMode="auto">
          <a:xfrm>
            <a:off x="323528" y="3374312"/>
            <a:ext cx="3825068" cy="213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Метод. на сем. 31.03.2017\DSC_00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1" r="4427" b="8873"/>
          <a:stretch/>
        </p:blipFill>
        <p:spPr bwMode="auto">
          <a:xfrm>
            <a:off x="4617385" y="3454653"/>
            <a:ext cx="3923928" cy="205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059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96944" cy="1944216"/>
          </a:xfrm>
        </p:spPr>
        <p:txBody>
          <a:bodyPr/>
          <a:lstStyle/>
          <a:p>
            <a:pPr marL="45720" indent="0">
              <a:buNone/>
            </a:pPr>
            <a:r>
              <a:rPr lang="uk-UA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Виховання національно-свідомої, духовно багатої особистості, яка знає та любить свою Батьківщину, свій рідний край, свою рідну мову, культуру та історію. 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099" name="Picture 3" descr="C:\Users\User\Desktop\Метод. на сем. 31.03.2017\DSCN32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2" b="12569"/>
          <a:stretch/>
        </p:blipFill>
        <p:spPr bwMode="auto">
          <a:xfrm>
            <a:off x="292996" y="2190415"/>
            <a:ext cx="3630932" cy="197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Метод. на сем. 31.03.2017\DSCN325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8" t="15520" b="11694"/>
          <a:stretch/>
        </p:blipFill>
        <p:spPr bwMode="auto">
          <a:xfrm>
            <a:off x="5292080" y="2060848"/>
            <a:ext cx="3441118" cy="222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Метод. на сем. 31.03.2017\DSCN328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4" t="29508" r="16230" b="14098"/>
          <a:stretch/>
        </p:blipFill>
        <p:spPr bwMode="auto">
          <a:xfrm>
            <a:off x="2411760" y="4391115"/>
            <a:ext cx="3933585" cy="223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499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496944" cy="1512168"/>
          </a:xfrm>
        </p:spPr>
        <p:txBody>
          <a:bodyPr/>
          <a:lstStyle/>
          <a:p>
            <a:pPr marL="45720" indent="0">
              <a:buNone/>
            </a:pPr>
            <a: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Виховання гуманного, толерантного ставлення до товаришів, поваги і милосердя до людей похилого віку та поваги до старших.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" name="Picture 3" descr="C:\Users\User\Desktop\Метод. на сем. 31.03.2017\DSC0198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" t="28852" r="23279" b="18907"/>
          <a:stretch/>
        </p:blipFill>
        <p:spPr bwMode="auto">
          <a:xfrm>
            <a:off x="2483768" y="3356992"/>
            <a:ext cx="3886938" cy="213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Метод. на сем. 31.03.2017\DSCN327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9" t="18797" r="3836" b="13224"/>
          <a:stretch/>
        </p:blipFill>
        <p:spPr bwMode="auto">
          <a:xfrm>
            <a:off x="323528" y="1816430"/>
            <a:ext cx="3566327" cy="204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Метод. на сем. 31.03.2017\DSCN38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2" t="12240" r="17705" b="28525"/>
          <a:stretch/>
        </p:blipFill>
        <p:spPr bwMode="auto">
          <a:xfrm>
            <a:off x="6156176" y="4725144"/>
            <a:ext cx="2726938" cy="182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213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640960" cy="1296144"/>
          </a:xfrm>
        </p:spPr>
        <p:txBody>
          <a:bodyPr/>
          <a:lstStyle/>
          <a:p>
            <a:pPr marL="45720" indent="0">
              <a:buNone/>
            </a:pPr>
            <a: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Виховання в учнів поваги до школи, </a:t>
            </a:r>
            <a: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 вчителів</a:t>
            </a:r>
            <a:r>
              <a:rPr lang="uk-UA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прагнення до знань, культури поводження. 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146" name="Picture 2" descr="C:\Users\User\Desktop\Метод. на сем. 31.03.2017\DSCN38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5" t="5901" r="6394" b="22623"/>
          <a:stretch/>
        </p:blipFill>
        <p:spPr bwMode="auto">
          <a:xfrm>
            <a:off x="323528" y="1397502"/>
            <a:ext cx="2753746" cy="181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Метод. на сем. 31.03.2017\DSCN02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37112"/>
            <a:ext cx="2712301" cy="203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Метод. на сем. 31.03.2017\DSCN029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8" t="29727" r="6885" b="26994"/>
          <a:stretch/>
        </p:blipFill>
        <p:spPr bwMode="auto">
          <a:xfrm>
            <a:off x="2195736" y="3124123"/>
            <a:ext cx="4167743" cy="163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732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568952" cy="1512168"/>
          </a:xfrm>
        </p:spPr>
        <p:txBody>
          <a:bodyPr/>
          <a:lstStyle/>
          <a:p>
            <a:pPr marL="45720" indent="0">
              <a:buNone/>
            </a:pPr>
            <a:r>
              <a:rPr lang="uk-UA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uk-UA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Підвищення теоретичного, науково-методичного рівня підготовки вчителів з питань психології та педагогіки.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10242" name="Picture 2" descr="C:\Users\User\Desktop\Метод. на сем. 31.03.2017\DSCN329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6"/>
          <a:stretch/>
        </p:blipFill>
        <p:spPr bwMode="auto">
          <a:xfrm>
            <a:off x="4861720" y="3645024"/>
            <a:ext cx="3994248" cy="279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Метод. на сем. 31.03.2017\DSCN37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4" r="19017" b="26489"/>
          <a:stretch/>
        </p:blipFill>
        <p:spPr bwMode="auto">
          <a:xfrm>
            <a:off x="539552" y="1844824"/>
            <a:ext cx="4644008" cy="252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624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640960" cy="1008112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uk-UA" b="1" dirty="0" smtClean="0"/>
              <a:t>Проводять вчителі відкриті уроки та районні семінари, готують учнів до участі </a:t>
            </a:r>
            <a:r>
              <a:rPr lang="uk-UA" b="1" dirty="0"/>
              <a:t>в районних </a:t>
            </a:r>
            <a:r>
              <a:rPr lang="uk-UA" b="1" dirty="0" smtClean="0"/>
              <a:t>олімпіадах, сприяють </a:t>
            </a:r>
            <a:r>
              <a:rPr lang="uk-UA" b="1" dirty="0"/>
              <a:t>прагненню учнів </a:t>
            </a:r>
            <a:r>
              <a:rPr lang="uk-UA" b="1" dirty="0" smtClean="0"/>
              <a:t>навчатися.</a:t>
            </a:r>
            <a:endParaRPr lang="ru-RU" b="1" dirty="0"/>
          </a:p>
          <a:p>
            <a:endParaRPr lang="ru-RU" dirty="0"/>
          </a:p>
        </p:txBody>
      </p:sp>
      <p:pic>
        <p:nvPicPr>
          <p:cNvPr id="8194" name="Picture 2" descr="C:\Users\User\Desktop\Метод. на сем. 31.03.2017\DSCN236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" t="3279" r="3935" b="11038"/>
          <a:stretch/>
        </p:blipFill>
        <p:spPr bwMode="auto">
          <a:xfrm>
            <a:off x="330700" y="1231261"/>
            <a:ext cx="2729132" cy="186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Метод. на сем. 31.03.2017\DSCN24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7" r="9672" b="11257"/>
          <a:stretch/>
        </p:blipFill>
        <p:spPr bwMode="auto">
          <a:xfrm>
            <a:off x="5580112" y="1206086"/>
            <a:ext cx="320155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Метод. на сем. 31.03.2017\DSCN329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0" t="32286" r="21469" b="12350"/>
          <a:stretch/>
        </p:blipFill>
        <p:spPr bwMode="auto">
          <a:xfrm>
            <a:off x="2837894" y="2636912"/>
            <a:ext cx="2550812" cy="180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esktop\Метод. на сем. 31.03.2017\DSC_008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72" b="5922"/>
          <a:stretch/>
        </p:blipFill>
        <p:spPr bwMode="auto">
          <a:xfrm>
            <a:off x="4113300" y="4581128"/>
            <a:ext cx="489385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User\Desktop\Метод. на сем. 31.03.2017\DSC_005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" t="13535" r="16066"/>
          <a:stretch/>
        </p:blipFill>
        <p:spPr bwMode="auto">
          <a:xfrm>
            <a:off x="467544" y="4581128"/>
            <a:ext cx="2729132" cy="195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785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712968" cy="201622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b="1" dirty="0" smtClean="0"/>
              <a:t>Шкільні конкурси</a:t>
            </a:r>
            <a:r>
              <a:rPr lang="en-US" b="1" dirty="0" smtClean="0"/>
              <a:t> </a:t>
            </a:r>
            <a:r>
              <a:rPr lang="uk-UA" b="1" dirty="0" smtClean="0"/>
              <a:t>та вікторини, відкриті заходи, всеукраїнські конкурси: «</a:t>
            </a:r>
            <a:r>
              <a:rPr lang="en-US" b="1" dirty="0"/>
              <a:t>Greenwich</a:t>
            </a:r>
            <a:r>
              <a:rPr lang="uk-UA" b="1" dirty="0"/>
              <a:t>» ,</a:t>
            </a:r>
            <a:r>
              <a:rPr lang="uk-UA" b="1" dirty="0" smtClean="0"/>
              <a:t> </a:t>
            </a:r>
            <a:r>
              <a:rPr lang="uk-UA" b="1" dirty="0"/>
              <a:t>«</a:t>
            </a:r>
            <a:r>
              <a:rPr lang="en-US" b="1" dirty="0"/>
              <a:t>Puzzle</a:t>
            </a:r>
            <a:r>
              <a:rPr lang="uk-UA" b="1" dirty="0"/>
              <a:t>»</a:t>
            </a:r>
            <a:r>
              <a:rPr lang="en-US" b="1" dirty="0" smtClean="0"/>
              <a:t>,</a:t>
            </a:r>
            <a:r>
              <a:rPr lang="uk-UA" b="1" dirty="0" smtClean="0"/>
              <a:t> «</a:t>
            </a:r>
            <a:r>
              <a:rPr lang="en-US" b="1" dirty="0" err="1" smtClean="0"/>
              <a:t>Olimpis</a:t>
            </a:r>
            <a:r>
              <a:rPr lang="uk-UA" b="1" dirty="0" smtClean="0"/>
              <a:t>», «Соняшник» «Патріот», </a:t>
            </a:r>
            <a:r>
              <a:rPr lang="uk-UA" b="1" dirty="0"/>
              <a:t>змагання знавців </a:t>
            </a:r>
            <a:r>
              <a:rPr lang="uk-UA" b="1" dirty="0" smtClean="0"/>
              <a:t>предмета </a:t>
            </a:r>
            <a:r>
              <a:rPr lang="uk-UA" b="1" dirty="0"/>
              <a:t>під час проведення </a:t>
            </a:r>
            <a:r>
              <a:rPr lang="uk-UA" b="1" dirty="0" smtClean="0"/>
              <a:t>предметних тижнів, які проходять в школі, розширюють кругозір учнів.</a:t>
            </a:r>
            <a:endParaRPr lang="ru-RU" b="1" dirty="0"/>
          </a:p>
          <a:p>
            <a:endParaRPr lang="ru-RU" dirty="0"/>
          </a:p>
        </p:txBody>
      </p:sp>
      <p:pic>
        <p:nvPicPr>
          <p:cNvPr id="9218" name="Picture 2" descr="C:\Users\User\Desktop\Метод. на сем. 31.03.2017\DSCN00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56892"/>
            <a:ext cx="2267744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Метод. на сем. 31.03.2017\DSCN01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7" b="37268"/>
          <a:stretch/>
        </p:blipFill>
        <p:spPr bwMode="auto">
          <a:xfrm>
            <a:off x="4716016" y="2012876"/>
            <a:ext cx="3419674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Метод. на сем. 31.03.2017\DSCN066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" t="17049" r="11803" b="14098"/>
          <a:stretch/>
        </p:blipFill>
        <p:spPr bwMode="auto">
          <a:xfrm>
            <a:off x="209860" y="4005064"/>
            <a:ext cx="3930091" cy="236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User\Desktop\Метод. на сем. 31.03.2017\DSCN379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" t="6777" r="2623" b="21967"/>
          <a:stretch/>
        </p:blipFill>
        <p:spPr bwMode="auto">
          <a:xfrm>
            <a:off x="4528867" y="4005064"/>
            <a:ext cx="4347148" cy="244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10934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130</TotalTime>
  <Words>244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Методичне об'єднання вчителів гуманітарного циклу </vt:lpstr>
      <vt:lpstr>Презентация PowerPoint</vt:lpstr>
      <vt:lpstr>Склад: 8 вчителів.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Методичне об'єднання   вчителів   гуманітарного циклу </dc:title>
  <dc:creator>User</dc:creator>
  <cp:lastModifiedBy>User</cp:lastModifiedBy>
  <cp:revision>14</cp:revision>
  <dcterms:created xsi:type="dcterms:W3CDTF">2017-03-19T21:30:56Z</dcterms:created>
  <dcterms:modified xsi:type="dcterms:W3CDTF">2017-03-19T23:52:59Z</dcterms:modified>
</cp:coreProperties>
</file>